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2"/>
  </p:sldMasterIdLst>
  <p:notesMasterIdLst>
    <p:notesMasterId r:id="rId17"/>
  </p:notesMasterIdLst>
  <p:handoutMasterIdLst>
    <p:handoutMasterId r:id="rId18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8" r:id="rId12"/>
    <p:sldId id="269" r:id="rId13"/>
    <p:sldId id="264" r:id="rId14"/>
    <p:sldId id="265" r:id="rId15"/>
    <p:sldId id="266" r:id="rId16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0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1362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4AC39-44E6-425E-AF49-CF7D189F346F}" type="datetimeFigureOut">
              <a:rPr lang="hr-HR" smtClean="0"/>
              <a:t>14.9.2015.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0F472-929B-459B-8D82-2FABCC5B32A0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F2775BC-6312-42C7-B7C5-EA6783C2D9CA}" type="datetimeFigureOut">
              <a:rPr lang="hr-HR" smtClean="0"/>
              <a:t>14.9.2015.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7F715A1-4ADC-44E0-9587-804FF39D6B22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hr-HR" smtClean="0"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08021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hr-HR" smtClean="0"/>
              <a:t>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14766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14.9.2015.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4089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like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14.9.2015.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8139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14.9.2015.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8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64091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14.9.2015.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10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Rezervirano mjesto teksta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kstniOkvir 10"/>
          <p:cNvSpPr txBox="1"/>
          <p:nvPr/>
        </p:nvSpPr>
        <p:spPr>
          <a:xfrm>
            <a:off x="898295" y="971253"/>
            <a:ext cx="80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hr-HR" sz="1800" b="0" i="0" dirty="0" smtClean="0">
                <a:solidFill>
                  <a:schemeClr val="tx1"/>
                </a:solidFill>
                <a:latin typeface="Century Gothic"/>
                <a:ea typeface="+mn-ea"/>
                <a:cs typeface="+mn-cs"/>
              </a:rPr>
              <a:t>“</a:t>
            </a:r>
            <a:endParaRPr lang="hr-HR" dirty="0"/>
          </a:p>
        </p:txBody>
      </p:sp>
      <p:sp>
        <p:nvSpPr>
          <p:cNvPr id="13" name="TekstniOkvir 12"/>
          <p:cNvSpPr txBox="1"/>
          <p:nvPr/>
        </p:nvSpPr>
        <p:spPr>
          <a:xfrm>
            <a:off x="9330490" y="2613787"/>
            <a:ext cx="80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hr-HR" sz="1800" b="0" i="0" dirty="0" smtClean="0">
                <a:solidFill>
                  <a:schemeClr val="tx1"/>
                </a:solidFill>
                <a:latin typeface="Century Gothic"/>
                <a:ea typeface="+mn-ea"/>
                <a:cs typeface="+mn-cs"/>
              </a:rPr>
              <a:t>”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7621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Kartica s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14.9.2015.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49460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Kartica s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163026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14.9.2015.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8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kstniOkvir 10"/>
          <p:cNvSpPr txBox="1"/>
          <p:nvPr/>
        </p:nvSpPr>
        <p:spPr>
          <a:xfrm>
            <a:off x="9334033" y="3316513"/>
            <a:ext cx="80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hr-HR" sz="1800" b="0" i="0" dirty="0" smtClean="0">
                <a:solidFill>
                  <a:schemeClr val="tx1"/>
                </a:solidFill>
                <a:latin typeface="Century Gothic"/>
                <a:ea typeface="+mn-ea"/>
                <a:cs typeface="+mn-cs"/>
              </a:rPr>
              <a:t>”</a:t>
            </a:r>
            <a:endParaRPr lang="hr-HR" dirty="0"/>
          </a:p>
        </p:txBody>
      </p:sp>
      <p:sp>
        <p:nvSpPr>
          <p:cNvPr id="14" name="TekstniOkvir 13"/>
          <p:cNvSpPr txBox="1"/>
          <p:nvPr/>
        </p:nvSpPr>
        <p:spPr>
          <a:xfrm>
            <a:off x="898295" y="971253"/>
            <a:ext cx="80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hr-HR" sz="1800" b="0" i="0" dirty="0" smtClean="0">
                <a:solidFill>
                  <a:schemeClr val="tx1"/>
                </a:solidFill>
                <a:latin typeface="Century Gothic"/>
                <a:ea typeface="+mn-ea"/>
                <a:cs typeface="+mn-cs"/>
              </a:rPr>
              <a:t>“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64584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očno ili neto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14.9.2015.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10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3" name="Rezervirano mjesto teksta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n-US" sz="3600" b="0" i="0" kern="1200" cap="none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2792226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Rezervirano mjesto teksta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cxnSp>
        <p:nvCxnSpPr>
          <p:cNvPr id="17" name="Ravni poveznik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avni poveznik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zervirano mjesto teksta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9" name="Rezervirano mjesto teksta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Rezervirano mjesto teksta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14.9.2015.</a:t>
            </a:fld>
            <a:endParaRPr lang="hr-HR" dirty="0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64947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stupca sa sl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Rezervirano mjesto teksta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Rezervirano mjesto teksta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Rezervirano mjesto teksta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4" name="Rezervirano mjesto teksta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9" name="Rezervirano mjesto slike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sp>
        <p:nvSpPr>
          <p:cNvPr id="30" name="Rezervirano mjesto slike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sp>
        <p:nvSpPr>
          <p:cNvPr id="31" name="Rezervirano mjesto slike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cxnSp>
        <p:nvCxnSpPr>
          <p:cNvPr id="17" name="Ravni poveznik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avni poveznik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14.9.2015.</a:t>
            </a:fld>
            <a:endParaRPr lang="hr-HR" dirty="0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33552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 anchorCtr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14.9.2015.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50983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164151" y="1447799"/>
            <a:ext cx="1409965" cy="4413251"/>
          </a:xfrm>
        </p:spPr>
        <p:txBody>
          <a:bodyPr vert="eaVert" anchor="b" anchorCtr="0"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154954" y="1447799"/>
            <a:ext cx="6776630" cy="4413251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14.9.2015.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900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14.9.2015.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2244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14.9.2015.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6299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14.9.2015.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12208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14.9.2015.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8220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7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14.9.2015.</a:t>
            </a:fld>
            <a:endParaRPr lang="hr-HR" dirty="0"/>
          </a:p>
        </p:txBody>
      </p:sp>
      <p:sp>
        <p:nvSpPr>
          <p:cNvPr id="5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591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14.9.2015.</a:t>
            </a:fld>
            <a:endParaRPr lang="hr-HR" dirty="0"/>
          </a:p>
        </p:txBody>
      </p:sp>
      <p:sp>
        <p:nvSpPr>
          <p:cNvPr id="5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5153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14.9.2015.</a:t>
            </a:fld>
            <a:endParaRPr lang="hr-HR" dirty="0"/>
          </a:p>
        </p:txBody>
      </p:sp>
      <p:sp>
        <p:nvSpPr>
          <p:cNvPr id="5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5798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hr-HR" smtClean="0"/>
              <a:t>14.9.2015.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690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ipsa 12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5" name="Elipsa 14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1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6" name="Elipsa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7" name="Elipsa 16"/>
          <p:cNvSpPr/>
          <p:nvPr/>
        </p:nvSpPr>
        <p:spPr>
          <a:xfrm>
            <a:off x="799941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8" name="Elipsa 17"/>
          <p:cNvSpPr/>
          <p:nvPr/>
        </p:nvSpPr>
        <p:spPr>
          <a:xfrm>
            <a:off x="860901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4" name="Pravokutnik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0FF0622-75E4-48B8-A617-5428CA5926CE}" type="datetimeFigureOut">
              <a:rPr lang="hr-HR" smtClean="0"/>
              <a:t>14.9.2015.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5541-8164-4CC7-9F2F-6F0C49BB85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63467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package" Target="../embeddings/Dokument_programa_Microsoft_Word1.docx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6600" dirty="0"/>
              <a:t>Pravilnik o kriterijima za izricanje pedagoških mjera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hr-HR" b="0" i="0" dirty="0" smtClean="0">
                <a:solidFill>
                  <a:srgbClr val="F5A408"/>
                </a:solidFill>
              </a:rPr>
              <a:t>SREDNJA ŠKOLA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3596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alphaModFix amt="0"/>
            <a:duotone>
              <a:schemeClr val="bg2">
                <a:shade val="42000"/>
                <a:hueMod val="42000"/>
                <a:satMod val="124000"/>
                <a:lumMod val="62000"/>
              </a:schemeClr>
              <a:schemeClr val="bg2">
                <a:tint val="96000"/>
                <a:satMod val="13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115" y="405923"/>
            <a:ext cx="11677474" cy="1096650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1443531"/>
              </p:ext>
            </p:extLst>
          </p:nvPr>
        </p:nvGraphicFramePr>
        <p:xfrm>
          <a:off x="218115" y="1194487"/>
          <a:ext cx="11677474" cy="5663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kument" r:id="rId5" imgW="5755343" imgH="4167200" progId="Word.Document.12">
                  <p:embed/>
                </p:oleObj>
              </mc:Choice>
              <mc:Fallback>
                <p:oleObj name="Dokument" r:id="rId5" imgW="5755343" imgH="41672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8115" y="1194487"/>
                        <a:ext cx="11677474" cy="56635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187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0"/>
            <a:duotone>
              <a:schemeClr val="bg2">
                <a:shade val="42000"/>
                <a:hueMod val="42000"/>
                <a:satMod val="124000"/>
                <a:lumMod val="62000"/>
              </a:schemeClr>
              <a:schemeClr val="bg2">
                <a:tint val="96000"/>
                <a:satMod val="13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947" y="363978"/>
            <a:ext cx="11719420" cy="1096650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947" y="1176980"/>
            <a:ext cx="11719420" cy="5383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428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EBEBEB"/>
                </a:solidFill>
              </a:rPr>
              <a:t>Izricanje pedagoške mjere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10174288" cy="4195763"/>
          </a:xfrm>
        </p:spPr>
        <p:txBody>
          <a:bodyPr>
            <a:normAutofit fontScale="92500" lnSpcReduction="20000"/>
          </a:bodyPr>
          <a:lstStyle/>
          <a:p>
            <a:r>
              <a:rPr lang="hr-HR" dirty="0"/>
              <a:t>Prije izricanja mjere učeniku se mora </a:t>
            </a:r>
            <a:r>
              <a:rPr lang="hr-HR" b="1" dirty="0"/>
              <a:t>omogućiti savjetovanje s odgojno-obrazovnim radnikom te izjašnjavanje o činjenicama i okolnostima </a:t>
            </a:r>
            <a:r>
              <a:rPr lang="hr-HR" dirty="0"/>
              <a:t>koje su važne za donošenje odluke o opravdanosti izricanja pedagoške mjere. </a:t>
            </a:r>
            <a:r>
              <a:rPr lang="hr-HR" b="1" dirty="0"/>
              <a:t>Roditelj mora biti informiran o neprihvatljivom ponašanju</a:t>
            </a:r>
            <a:r>
              <a:rPr lang="hr-HR" dirty="0"/>
              <a:t>, načinu prikupljanja informacija, prikupljenim informacijama koje su važne za donošenje odluke o izricanju pedagoške mjere.</a:t>
            </a:r>
          </a:p>
          <a:p>
            <a:r>
              <a:rPr lang="hr-HR" b="1" dirty="0" smtClean="0"/>
              <a:t>Mjera </a:t>
            </a:r>
            <a:r>
              <a:rPr lang="hr-HR" b="1" dirty="0"/>
              <a:t>se može izreći i bez izjašnjavanja </a:t>
            </a:r>
            <a:r>
              <a:rPr lang="hr-HR" b="1" dirty="0" smtClean="0"/>
              <a:t>učenika,</a:t>
            </a:r>
            <a:r>
              <a:rPr lang="hr-HR" dirty="0" smtClean="0"/>
              <a:t> </a:t>
            </a:r>
            <a:r>
              <a:rPr lang="hr-HR" dirty="0"/>
              <a:t>ako se učenik bez opravdanoga razloga ne odazove pozivu razrednika ili druge ovlaštene osobe.</a:t>
            </a:r>
          </a:p>
          <a:p>
            <a:r>
              <a:rPr lang="hr-HR" b="1" dirty="0" smtClean="0"/>
              <a:t>Mjera </a:t>
            </a:r>
            <a:r>
              <a:rPr lang="hr-HR" b="1" dirty="0"/>
              <a:t>se može izreći i bez informiranja </a:t>
            </a:r>
            <a:r>
              <a:rPr lang="hr-HR" b="1" dirty="0" smtClean="0"/>
              <a:t>roditelja</a:t>
            </a:r>
            <a:r>
              <a:rPr lang="hr-HR" dirty="0" smtClean="0"/>
              <a:t>, </a:t>
            </a:r>
            <a:r>
              <a:rPr lang="hr-HR" dirty="0"/>
              <a:t>ako se roditelj ne odazove ni pisanom pozivu na razgovor</a:t>
            </a:r>
            <a:r>
              <a:rPr lang="hr-HR" dirty="0" smtClean="0"/>
              <a:t>.</a:t>
            </a:r>
          </a:p>
          <a:p>
            <a:endParaRPr lang="hr-HR" dirty="0" smtClean="0"/>
          </a:p>
          <a:p>
            <a:r>
              <a:rPr lang="hr-HR" dirty="0"/>
              <a:t>Pedagoška mjera </a:t>
            </a:r>
            <a:r>
              <a:rPr lang="hr-HR" u="sng" dirty="0"/>
              <a:t>opomene i ukora mora se izreći najkasnije u roku od 15 dana </a:t>
            </a:r>
            <a:r>
              <a:rPr lang="hr-HR" dirty="0"/>
              <a:t>od dana saznanja za neprihvatljivo ponašanje učenika zbog kojeg se izriče.</a:t>
            </a:r>
          </a:p>
          <a:p>
            <a:r>
              <a:rPr lang="hr-HR" dirty="0" smtClean="0"/>
              <a:t>Pedagoška </a:t>
            </a:r>
            <a:r>
              <a:rPr lang="hr-HR" dirty="0"/>
              <a:t>mjera </a:t>
            </a:r>
            <a:r>
              <a:rPr lang="hr-HR" u="sng" dirty="0" smtClean="0"/>
              <a:t>opomene pred isključenje</a:t>
            </a:r>
            <a:r>
              <a:rPr lang="hr-HR" u="sng" dirty="0" smtClean="0"/>
              <a:t> </a:t>
            </a:r>
            <a:r>
              <a:rPr lang="hr-HR" u="sng" dirty="0"/>
              <a:t>mora se izreći najkasnije u roku od 30 dana </a:t>
            </a:r>
            <a:r>
              <a:rPr lang="hr-HR" dirty="0"/>
              <a:t>od dana saznanja za neprihvatljivo ponašanje učenika zbog kojeg se izriče.</a:t>
            </a:r>
          </a:p>
          <a:p>
            <a:r>
              <a:rPr lang="hr-HR" dirty="0" smtClean="0"/>
              <a:t>Pedagoška </a:t>
            </a:r>
            <a:r>
              <a:rPr lang="hr-HR" dirty="0"/>
              <a:t>mjera </a:t>
            </a:r>
            <a:r>
              <a:rPr lang="hr-HR" u="sng" dirty="0" smtClean="0"/>
              <a:t>isključenje iz škole</a:t>
            </a:r>
            <a:r>
              <a:rPr lang="hr-HR" u="sng" dirty="0" smtClean="0"/>
              <a:t> </a:t>
            </a:r>
            <a:r>
              <a:rPr lang="hr-HR" u="sng" dirty="0"/>
              <a:t>učeniku </a:t>
            </a:r>
            <a:r>
              <a:rPr lang="hr-HR" u="sng" dirty="0" smtClean="0"/>
              <a:t>mora </a:t>
            </a:r>
            <a:r>
              <a:rPr lang="hr-HR" u="sng" dirty="0"/>
              <a:t>se izreći najkasnije u roku od 60 dana </a:t>
            </a:r>
            <a:r>
              <a:rPr lang="hr-HR" dirty="0"/>
              <a:t>od dana saznanja za neprihvatljivo ponašanje učenika zbog kojeg se </a:t>
            </a:r>
            <a:r>
              <a:rPr lang="hr-HR" dirty="0" smtClean="0"/>
              <a:t>izriče.</a:t>
            </a:r>
            <a:endParaRPr lang="hr-HR" dirty="0"/>
          </a:p>
        </p:txBody>
      </p:sp>
      <p:sp>
        <p:nvSpPr>
          <p:cNvPr id="5" name="Rezervirano mjesto podnožja 6"/>
          <p:cNvSpPr>
            <a:spLocks noGrp="1"/>
          </p:cNvSpPr>
          <p:nvPr>
            <p:ph type="ftr" sz="quarter" idx="11"/>
          </p:nvPr>
        </p:nvSpPr>
        <p:spPr>
          <a:xfrm rot="5400000">
            <a:off x="9854209" y="3158062"/>
            <a:ext cx="3859795" cy="304801"/>
          </a:xfrm>
        </p:spPr>
        <p:txBody>
          <a:bodyPr/>
          <a:lstStyle/>
          <a:p>
            <a:r>
              <a:rPr lang="hr-HR" sz="1400" b="1" dirty="0" smtClean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64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EBEBEB"/>
                </a:solidFill>
              </a:rPr>
              <a:t>Izricanje pedagoške mjere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8947522" cy="4434354"/>
          </a:xfrm>
        </p:spPr>
        <p:txBody>
          <a:bodyPr>
            <a:normAutofit fontScale="92500" lnSpcReduction="20000"/>
          </a:bodyPr>
          <a:lstStyle/>
          <a:p>
            <a:r>
              <a:rPr lang="hr-HR" dirty="0"/>
              <a:t>Prije izricanja pedagoške mjere </a:t>
            </a:r>
            <a:r>
              <a:rPr lang="hr-HR" u="sng" dirty="0"/>
              <a:t>odgojno-obrazovni radnici škole dužni su međusobno se konzultirati, kontaktirati roditelja učenika</a:t>
            </a:r>
            <a:r>
              <a:rPr lang="hr-HR" dirty="0"/>
              <a:t>, a ako je potrebno </a:t>
            </a:r>
            <a:r>
              <a:rPr lang="hr-HR" b="1" u="sng" dirty="0"/>
              <a:t>mogu se konzultirati i sa školskim liječnikom, drugim stručnjakom ili nadležnim centrom za socijalnu skrb </a:t>
            </a:r>
            <a:r>
              <a:rPr lang="hr-HR" dirty="0"/>
              <a:t>radi upoznavanja osobina i mogućnosti učenika te uklanjanja uzroka koji sprečavaju ili otežavaju njihov pravilan razvoj kako bi se ublažili rizični i pojačali zaštitni čimbenici u razvoju učenika.</a:t>
            </a:r>
          </a:p>
          <a:p>
            <a:r>
              <a:rPr lang="hr-HR" b="1" dirty="0" smtClean="0"/>
              <a:t>U </a:t>
            </a:r>
            <a:r>
              <a:rPr lang="hr-HR" b="1" dirty="0"/>
              <a:t>obrazloženju pedagoške mjere </a:t>
            </a:r>
            <a:r>
              <a:rPr lang="hr-HR" dirty="0"/>
              <a:t>navest će se mjesto, vrijeme i način na koji je </a:t>
            </a:r>
            <a:r>
              <a:rPr lang="hr-HR" b="1" u="sng" dirty="0"/>
              <a:t>došlo do neprihvatljivog ponašanja te posljedice koje su nastupile ili su mogle nastupiti</a:t>
            </a:r>
            <a:r>
              <a:rPr lang="hr-HR" dirty="0"/>
              <a:t>. Obrazloženje mora sadržavati i podatke o prethodno poduzetim preventivnim mjerama te prijedloge za pružanje pomoći i potpore učeniku s </a:t>
            </a:r>
            <a:r>
              <a:rPr lang="hr-HR" b="1" u="sng" dirty="0"/>
              <a:t>ciljem otklanjanja uzroka neprihvatljivog ponašanja</a:t>
            </a:r>
            <a:r>
              <a:rPr lang="hr-HR" dirty="0" smtClean="0"/>
              <a:t>.</a:t>
            </a:r>
          </a:p>
          <a:p>
            <a:r>
              <a:rPr lang="hr-HR" dirty="0"/>
              <a:t>Učeniku kojemu je već izrečena </a:t>
            </a:r>
            <a:r>
              <a:rPr lang="hr-HR" b="1" dirty="0"/>
              <a:t>pedagoška mjera </a:t>
            </a:r>
            <a:r>
              <a:rPr lang="hr-HR" b="1" dirty="0" smtClean="0"/>
              <a:t>opomene ili ukora</a:t>
            </a:r>
            <a:r>
              <a:rPr lang="hr-HR" dirty="0" smtClean="0"/>
              <a:t> ponavlja </a:t>
            </a:r>
            <a:r>
              <a:rPr lang="hr-HR" dirty="0"/>
              <a:t>se prethodno izrečena pedagoška mjera u slučaju neprihvatljivog ponašanja manje ili iste težine </a:t>
            </a:r>
            <a:r>
              <a:rPr lang="hr-HR" b="1" dirty="0"/>
              <a:t>za koje mu još nije izrečena pedagoška mjera</a:t>
            </a:r>
            <a:r>
              <a:rPr lang="hr-HR" dirty="0"/>
              <a:t>. </a:t>
            </a:r>
            <a:r>
              <a:rPr lang="hr-HR" b="1" u="sng" dirty="0"/>
              <a:t>Ista pedagoška mjera može se izreći najviše dva puta </a:t>
            </a:r>
            <a:r>
              <a:rPr lang="hr-HR" b="1" dirty="0"/>
              <a:t>tijekom školske godine</a:t>
            </a:r>
            <a:r>
              <a:rPr lang="hr-HR" dirty="0"/>
              <a:t>. U slučaju da se učenik ponovno neprihvatljivo ponaša, izriče se pedagoška mjera sljedeće </a:t>
            </a:r>
            <a:r>
              <a:rPr lang="hr-HR" dirty="0" smtClean="0"/>
              <a:t>težine. </a:t>
            </a:r>
          </a:p>
          <a:p>
            <a:r>
              <a:rPr lang="hr-HR" dirty="0" smtClean="0"/>
              <a:t>Učeniku se izriče sljedeća </a:t>
            </a:r>
            <a:r>
              <a:rPr lang="hr-HR" dirty="0"/>
              <a:t>teža mjera u slučaju </a:t>
            </a:r>
            <a:r>
              <a:rPr lang="hr-HR" b="1" u="sng" dirty="0"/>
              <a:t>ponavljanja neprihvatljivog ponašanja za koju mu je već izrečena pedagoška mjera</a:t>
            </a:r>
          </a:p>
        </p:txBody>
      </p:sp>
      <p:sp>
        <p:nvSpPr>
          <p:cNvPr id="5" name="Rezervirano mjesto podnožja 6"/>
          <p:cNvSpPr>
            <a:spLocks noGrp="1"/>
          </p:cNvSpPr>
          <p:nvPr>
            <p:ph type="ftr" sz="quarter" idx="11"/>
          </p:nvPr>
        </p:nvSpPr>
        <p:spPr>
          <a:xfrm rot="5400000">
            <a:off x="9854209" y="3158062"/>
            <a:ext cx="3859795" cy="304801"/>
          </a:xfrm>
        </p:spPr>
        <p:txBody>
          <a:bodyPr/>
          <a:lstStyle/>
          <a:p>
            <a:r>
              <a:rPr lang="hr-HR" sz="1400" b="1" dirty="0" smtClean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91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4294967295"/>
          </p:nvPr>
        </p:nvSpPr>
        <p:spPr>
          <a:xfrm>
            <a:off x="0" y="4776788"/>
            <a:ext cx="8824913" cy="860425"/>
          </a:xfrm>
        </p:spPr>
        <p:txBody>
          <a:bodyPr/>
          <a:lstStyle/>
          <a:p>
            <a:r>
              <a:rPr lang="hr-HR" dirty="0" smtClean="0"/>
              <a:t>Hvala na pažnji</a:t>
            </a:r>
            <a:endParaRPr lang="hr-HR" dirty="0"/>
          </a:p>
        </p:txBody>
      </p:sp>
      <p:sp>
        <p:nvSpPr>
          <p:cNvPr id="5" name="Rezervirano mjesto podnožja 6"/>
          <p:cNvSpPr txBox="1">
            <a:spLocks/>
          </p:cNvSpPr>
          <p:nvPr/>
        </p:nvSpPr>
        <p:spPr>
          <a:xfrm rot="5400000">
            <a:off x="9854209" y="3158062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400" b="1" smtClean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58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Svrha </a:t>
            </a:r>
            <a:r>
              <a:rPr lang="hr-HR" dirty="0" smtClean="0"/>
              <a:t>pedagoške </a:t>
            </a:r>
            <a:r>
              <a:rPr lang="hr-HR" dirty="0"/>
              <a:t>mjere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5A408"/>
              </a:buClr>
              <a:buFont typeface="Wingdings 3"/>
              <a:buChar char=""/>
            </a:pPr>
            <a:r>
              <a:rPr lang="hr-HR" dirty="0"/>
              <a:t>Svrha izricanja pedagoške mjere je da </a:t>
            </a:r>
            <a:r>
              <a:rPr lang="hr-HR" dirty="0" smtClean="0"/>
              <a:t>se </a:t>
            </a:r>
            <a:r>
              <a:rPr lang="hr-HR" dirty="0"/>
              <a:t>njezinim </a:t>
            </a:r>
            <a:r>
              <a:rPr lang="hr-HR" dirty="0" smtClean="0"/>
              <a:t>izricanjem:</a:t>
            </a:r>
          </a:p>
          <a:p>
            <a:pPr lvl="1">
              <a:buClr>
                <a:srgbClr val="F5A408"/>
              </a:buClr>
              <a:buFont typeface="Wingdings 3"/>
              <a:buChar char=""/>
            </a:pPr>
            <a:r>
              <a:rPr lang="hr-HR" dirty="0" smtClean="0"/>
              <a:t>utječe </a:t>
            </a:r>
            <a:r>
              <a:rPr lang="hr-HR" dirty="0"/>
              <a:t>na promjenu ponašanja učenika </a:t>
            </a:r>
            <a:endParaRPr lang="hr-HR" dirty="0" smtClean="0"/>
          </a:p>
          <a:p>
            <a:pPr lvl="1">
              <a:buClr>
                <a:srgbClr val="F5A408"/>
              </a:buClr>
              <a:buFont typeface="Wingdings 3"/>
              <a:buChar char=""/>
            </a:pPr>
            <a:r>
              <a:rPr lang="hr-HR" dirty="0" smtClean="0"/>
              <a:t>da </a:t>
            </a:r>
            <a:r>
              <a:rPr lang="hr-HR" dirty="0"/>
              <a:t>bude poticaj na odgovorno i primjerno ponašanje drugim učenicima. </a:t>
            </a:r>
            <a:endParaRPr lang="hr-HR" dirty="0" smtClean="0"/>
          </a:p>
          <a:p>
            <a:pPr lvl="1">
              <a:buClr>
                <a:srgbClr val="F5A408"/>
              </a:buClr>
              <a:buFont typeface="Wingdings 3"/>
              <a:buChar char=""/>
            </a:pPr>
            <a:r>
              <a:rPr lang="hr-HR" dirty="0" smtClean="0"/>
              <a:t>potaknuti </a:t>
            </a:r>
            <a:r>
              <a:rPr lang="hr-HR" dirty="0"/>
              <a:t>učenike na preuzimanje odgovornosti </a:t>
            </a:r>
            <a:endParaRPr lang="hr-HR" dirty="0" smtClean="0"/>
          </a:p>
          <a:p>
            <a:pPr lvl="1">
              <a:buClr>
                <a:srgbClr val="F5A408"/>
              </a:buClr>
              <a:buFont typeface="Wingdings 3"/>
              <a:buChar char=""/>
            </a:pPr>
            <a:r>
              <a:rPr lang="hr-HR" dirty="0" smtClean="0"/>
              <a:t>usvajanje </a:t>
            </a:r>
            <a:r>
              <a:rPr lang="hr-HR" dirty="0"/>
              <a:t>pozitivnog odnosa prema školskim obvezama i okruženju</a:t>
            </a:r>
            <a:endParaRPr lang="hr-HR" sz="1600" b="0" i="0" dirty="0">
              <a:solidFill>
                <a:schemeClr val="tx1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5" name="Rezervirano mjesto podnožja 6"/>
          <p:cNvSpPr txBox="1">
            <a:spLocks/>
          </p:cNvSpPr>
          <p:nvPr/>
        </p:nvSpPr>
        <p:spPr>
          <a:xfrm rot="5400000">
            <a:off x="9854209" y="3158062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400" b="1" dirty="0" smtClean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5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Pedagoške mjere </a:t>
            </a:r>
            <a:r>
              <a:rPr lang="hr-HR" dirty="0" smtClean="0"/>
              <a:t>u srednjoj školi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Pedagoške </a:t>
            </a:r>
            <a:r>
              <a:rPr lang="hr-HR" dirty="0"/>
              <a:t>mjere za koje se utvrđuju kriteriji u</a:t>
            </a:r>
            <a:r>
              <a:rPr lang="hr-HR" dirty="0" smtClean="0"/>
              <a:t> srednjoj </a:t>
            </a:r>
            <a:r>
              <a:rPr lang="hr-HR" dirty="0"/>
              <a:t>školi su: </a:t>
            </a:r>
            <a:endParaRPr lang="hr-HR" dirty="0" smtClean="0"/>
          </a:p>
          <a:p>
            <a:pPr lvl="1"/>
            <a:r>
              <a:rPr lang="hr-HR" b="1" dirty="0" smtClean="0">
                <a:solidFill>
                  <a:srgbClr val="FFFF00"/>
                </a:solidFill>
              </a:rPr>
              <a:t>opomena</a:t>
            </a:r>
            <a:r>
              <a:rPr lang="hr-HR" dirty="0">
                <a:solidFill>
                  <a:srgbClr val="FFFF00"/>
                </a:solidFill>
              </a:rPr>
              <a:t>, </a:t>
            </a:r>
            <a:endParaRPr lang="hr-HR" dirty="0" smtClean="0">
              <a:solidFill>
                <a:srgbClr val="FFFF00"/>
              </a:solidFill>
            </a:endParaRPr>
          </a:p>
          <a:p>
            <a:pPr lvl="1"/>
            <a:r>
              <a:rPr lang="hr-HR" b="1" dirty="0" smtClean="0">
                <a:solidFill>
                  <a:srgbClr val="FFFF00"/>
                </a:solidFill>
              </a:rPr>
              <a:t>ukor</a:t>
            </a:r>
            <a:r>
              <a:rPr lang="hr-HR" dirty="0">
                <a:solidFill>
                  <a:srgbClr val="FFFF00"/>
                </a:solidFill>
              </a:rPr>
              <a:t>, </a:t>
            </a:r>
            <a:endParaRPr lang="hr-HR" dirty="0" smtClean="0">
              <a:solidFill>
                <a:srgbClr val="FFFF00"/>
              </a:solidFill>
            </a:endParaRPr>
          </a:p>
          <a:p>
            <a:pPr lvl="1"/>
            <a:r>
              <a:rPr lang="hr-HR" b="1" dirty="0">
                <a:solidFill>
                  <a:srgbClr val="FFFF00"/>
                </a:solidFill>
              </a:rPr>
              <a:t>o</a:t>
            </a:r>
            <a:r>
              <a:rPr lang="hr-HR" b="1" dirty="0" smtClean="0">
                <a:solidFill>
                  <a:srgbClr val="FFFF00"/>
                </a:solidFill>
              </a:rPr>
              <a:t>pomena pred isključenje </a:t>
            </a:r>
          </a:p>
          <a:p>
            <a:pPr lvl="1"/>
            <a:r>
              <a:rPr lang="hr-HR" b="1" dirty="0">
                <a:solidFill>
                  <a:srgbClr val="FFFF00"/>
                </a:solidFill>
              </a:rPr>
              <a:t>i</a:t>
            </a:r>
            <a:r>
              <a:rPr lang="hr-HR" b="1" dirty="0" smtClean="0">
                <a:solidFill>
                  <a:srgbClr val="FFFF00"/>
                </a:solidFill>
              </a:rPr>
              <a:t>sključenje iz škole</a:t>
            </a:r>
            <a:endParaRPr lang="hr-HR" b="1" dirty="0">
              <a:solidFill>
                <a:srgbClr val="FFFF00"/>
              </a:solidFill>
            </a:endParaRPr>
          </a:p>
          <a:p>
            <a:pPr lvl="0">
              <a:buClr>
                <a:srgbClr val="F5A408"/>
              </a:buClr>
            </a:pPr>
            <a:r>
              <a:rPr lang="hr-HR" dirty="0">
                <a:solidFill>
                  <a:prstClr val="white"/>
                </a:solidFill>
              </a:rPr>
              <a:t>Pedagoške mjere izriču se zbog </a:t>
            </a:r>
            <a:r>
              <a:rPr lang="hr-HR" b="1" dirty="0">
                <a:solidFill>
                  <a:prstClr val="white"/>
                </a:solidFill>
              </a:rPr>
              <a:t>povrede dužnosti, neispunjavanja obveza, nasilničkog ponašanja i drugih neprimjerenih </a:t>
            </a:r>
            <a:r>
              <a:rPr lang="hr-HR" b="1" dirty="0" smtClean="0">
                <a:solidFill>
                  <a:prstClr val="white"/>
                </a:solidFill>
              </a:rPr>
              <a:t>ponašanja.</a:t>
            </a:r>
          </a:p>
          <a:p>
            <a:pPr lvl="0">
              <a:buClr>
                <a:srgbClr val="F5A408"/>
              </a:buClr>
            </a:pPr>
            <a:r>
              <a:rPr lang="hr-HR" dirty="0"/>
              <a:t>Kriteriji na temelju kojih se izriče pedagoška mjera </a:t>
            </a:r>
            <a:r>
              <a:rPr lang="hr-HR" dirty="0" smtClean="0"/>
              <a:t>su </a:t>
            </a:r>
            <a:r>
              <a:rPr lang="hr-HR" dirty="0"/>
              <a:t>takvi da </a:t>
            </a:r>
            <a:r>
              <a:rPr lang="hr-HR" b="1" dirty="0"/>
              <a:t>potaknu učenika na odustajanje od neprihvatljivih oblika ponašanja </a:t>
            </a:r>
            <a:r>
              <a:rPr lang="hr-HR" dirty="0"/>
              <a:t>i usvajanje prihvatljivih oblika ponašanja, u skladu s pravilima i kućnim redom škole</a:t>
            </a:r>
            <a:endParaRPr lang="hr-HR" dirty="0" smtClean="0"/>
          </a:p>
        </p:txBody>
      </p:sp>
      <p:sp>
        <p:nvSpPr>
          <p:cNvPr id="5" name="Rezervirano mjesto podnožja 6"/>
          <p:cNvSpPr txBox="1">
            <a:spLocks/>
          </p:cNvSpPr>
          <p:nvPr/>
        </p:nvSpPr>
        <p:spPr>
          <a:xfrm rot="5400000">
            <a:off x="9854209" y="3158062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400" b="1" smtClean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24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Lakša neprihvatljiva ponašanja: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0647" y="1380565"/>
            <a:ext cx="11161059" cy="3823447"/>
          </a:xfrm>
        </p:spPr>
        <p:txBody>
          <a:bodyPr>
            <a:normAutofit fontScale="92500"/>
          </a:bodyPr>
          <a:lstStyle/>
          <a:p>
            <a:r>
              <a:rPr lang="hr-HR" sz="1800" dirty="0" smtClean="0"/>
              <a:t>ometanje </a:t>
            </a:r>
            <a:r>
              <a:rPr lang="hr-HR" sz="1800" dirty="0"/>
              <a:t>odgojno-obrazovnoga rada (npr. izazivanje nereda, stvaranje buke, pričanje nakon usmene opomene učitelja/nastavnika ili dovikivanje tijekom odgojnoobrazovnoga rada);</a:t>
            </a:r>
          </a:p>
          <a:p>
            <a:r>
              <a:rPr lang="hr-HR" sz="1800" dirty="0" smtClean="0"/>
              <a:t>onečišćenje </a:t>
            </a:r>
            <a:r>
              <a:rPr lang="hr-HR" sz="1800" dirty="0"/>
              <a:t>školskoga prostora i okoliša (npr. bacanje smeća izvan koševa za otpatke);</a:t>
            </a:r>
          </a:p>
          <a:p>
            <a:r>
              <a:rPr lang="hr-HR" sz="1800" dirty="0" smtClean="0"/>
              <a:t>oštećivanje </a:t>
            </a:r>
            <a:r>
              <a:rPr lang="hr-HR" sz="1800" dirty="0"/>
              <a:t>imovine u prostorima škole </a:t>
            </a:r>
            <a:r>
              <a:rPr lang="hr-HR" sz="1800" dirty="0" smtClean="0"/>
              <a:t>nanošenjem </a:t>
            </a:r>
            <a:r>
              <a:rPr lang="hr-HR" sz="1800" dirty="0"/>
              <a:t>manje štete (npr. šaranje, urezivanje u namještaj);</a:t>
            </a:r>
          </a:p>
          <a:p>
            <a:r>
              <a:rPr lang="hr-HR" sz="1800" dirty="0" smtClean="0"/>
              <a:t>nedopušteno </a:t>
            </a:r>
            <a:r>
              <a:rPr lang="hr-HR" sz="1800" dirty="0"/>
              <a:t>korištenje informacijsko-komunikacijskih uređaja tijekom odgojnoobrazovnoga rada;</a:t>
            </a:r>
          </a:p>
          <a:p>
            <a:r>
              <a:rPr lang="hr-HR" sz="1800" dirty="0" smtClean="0"/>
              <a:t>pomaganje </a:t>
            </a:r>
            <a:r>
              <a:rPr lang="hr-HR" sz="1800" dirty="0"/>
              <a:t>ili poticanje ulaska neovlaštenih osoba u školski prostor;</a:t>
            </a:r>
          </a:p>
          <a:p>
            <a:r>
              <a:rPr lang="hr-HR" sz="1800" dirty="0" smtClean="0"/>
              <a:t>poticanje </a:t>
            </a:r>
            <a:r>
              <a:rPr lang="hr-HR" sz="1800" dirty="0"/>
              <a:t>drugih učenika na neprihvatljiva ponašanja;</a:t>
            </a:r>
          </a:p>
          <a:p>
            <a:r>
              <a:rPr lang="hr-HR" sz="1800" dirty="0" smtClean="0"/>
              <a:t>uznemiravanje </a:t>
            </a:r>
            <a:r>
              <a:rPr lang="hr-HR" sz="1800" dirty="0"/>
              <a:t>učenika ili radnika škole </a:t>
            </a:r>
            <a:r>
              <a:rPr lang="hr-HR" sz="1800" dirty="0" smtClean="0"/>
              <a:t>odnosno aktivnosti </a:t>
            </a:r>
            <a:r>
              <a:rPr lang="hr-HR" sz="1800" dirty="0"/>
              <a:t>koje izazivaju nelagodu u drugih osoba, nakon što je učenik na to upozoren;</a:t>
            </a:r>
          </a:p>
          <a:p>
            <a:r>
              <a:rPr lang="hr-HR" sz="1800" dirty="0" smtClean="0"/>
              <a:t>korištenje </a:t>
            </a:r>
            <a:r>
              <a:rPr lang="hr-HR" sz="1800" dirty="0"/>
              <a:t>nedopuštenih izvora podataka u svrhu prepisivanja.</a:t>
            </a:r>
          </a:p>
        </p:txBody>
      </p:sp>
      <p:sp>
        <p:nvSpPr>
          <p:cNvPr id="6" name="Pravokutnik 5"/>
          <p:cNvSpPr/>
          <p:nvPr/>
        </p:nvSpPr>
        <p:spPr>
          <a:xfrm>
            <a:off x="646110" y="5501207"/>
            <a:ext cx="1075699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Nakon </a:t>
            </a:r>
            <a:r>
              <a:rPr lang="hr-HR" u="sng" dirty="0" smtClean="0"/>
              <a:t>drugog evidentiranog lakšeg neprihvatljivog ponašanja </a:t>
            </a:r>
            <a:r>
              <a:rPr lang="hr-HR" dirty="0" smtClean="0"/>
              <a:t>ili </a:t>
            </a:r>
            <a:r>
              <a:rPr lang="hr-HR" dirty="0"/>
              <a:t>više od 0,5% nastavnih sati od ukupnoga broja sati u koje je trebao biti uključen tijekom nastavne </a:t>
            </a:r>
            <a:r>
              <a:rPr lang="hr-HR" dirty="0" smtClean="0"/>
              <a:t>godine  </a:t>
            </a:r>
            <a:r>
              <a:rPr lang="hr-HR" dirty="0"/>
              <a:t>slijedi</a:t>
            </a:r>
            <a:r>
              <a:rPr lang="hr-HR" dirty="0" smtClean="0"/>
              <a:t> </a:t>
            </a:r>
            <a:r>
              <a:rPr lang="hr-HR" sz="2400" b="1" i="1" dirty="0" smtClean="0">
                <a:latin typeface="Verdana" panose="020B0604030504040204" pitchFamily="34" charset="0"/>
              </a:rPr>
              <a:t>pedagoška mjera opomene!</a:t>
            </a:r>
            <a:endParaRPr lang="hr-HR" b="1" i="1" dirty="0" smtClean="0"/>
          </a:p>
          <a:p>
            <a:endParaRPr lang="hr-HR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>
          <a:xfrm rot="5400000">
            <a:off x="9854209" y="3158062"/>
            <a:ext cx="3859795" cy="304801"/>
          </a:xfrm>
        </p:spPr>
        <p:txBody>
          <a:bodyPr/>
          <a:lstStyle/>
          <a:p>
            <a:r>
              <a:rPr lang="hr-HR" sz="1400" b="1" dirty="0" smtClean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78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Teža neprihvatljiva ponašanja: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0647" y="1380565"/>
            <a:ext cx="11161059" cy="3823447"/>
          </a:xfrm>
        </p:spPr>
        <p:txBody>
          <a:bodyPr>
            <a:normAutofit fontScale="92500" lnSpcReduction="20000"/>
          </a:bodyPr>
          <a:lstStyle/>
          <a:p>
            <a:r>
              <a:rPr lang="hr-HR" sz="1800" dirty="0" smtClean="0"/>
              <a:t>ometanje </a:t>
            </a:r>
            <a:r>
              <a:rPr lang="hr-HR" sz="1800" dirty="0"/>
              <a:t>odgojno-obrazovnoga rada na način da je onemogućeno njegovo daljnje izvođenje;</a:t>
            </a:r>
          </a:p>
          <a:p>
            <a:r>
              <a:rPr lang="hr-HR" sz="1800" dirty="0" smtClean="0"/>
              <a:t>povreda </a:t>
            </a:r>
            <a:r>
              <a:rPr lang="hr-HR" sz="1800" dirty="0"/>
              <a:t>dostojanstva druge osobe omalovažavanjem, vrijeđanjem ili širenjem </a:t>
            </a:r>
            <a:r>
              <a:rPr lang="hr-HR" sz="1800" dirty="0" smtClean="0"/>
              <a:t>neistina i glasina;</a:t>
            </a:r>
            <a:endParaRPr lang="hr-HR" sz="1800" dirty="0"/>
          </a:p>
          <a:p>
            <a:r>
              <a:rPr lang="hr-HR" sz="1800" dirty="0" smtClean="0"/>
              <a:t>unošenje </a:t>
            </a:r>
            <a:r>
              <a:rPr lang="hr-HR" sz="1800" dirty="0"/>
              <a:t>ili konzumiranje </a:t>
            </a:r>
            <a:r>
              <a:rPr lang="hr-HR" sz="1800" dirty="0" err="1"/>
              <a:t>psihoaktivnih</a:t>
            </a:r>
            <a:r>
              <a:rPr lang="hr-HR" sz="1800" dirty="0"/>
              <a:t> sredstava u prostor škole </a:t>
            </a:r>
            <a:r>
              <a:rPr lang="hr-HR" sz="1800" dirty="0" smtClean="0"/>
              <a:t>;</a:t>
            </a:r>
          </a:p>
          <a:p>
            <a:r>
              <a:rPr lang="hr-HR" sz="1800" dirty="0" smtClean="0"/>
              <a:t>dovođenje </a:t>
            </a:r>
            <a:r>
              <a:rPr lang="hr-HR" sz="1800" dirty="0"/>
              <a:t>ili pomaganje prilikom dolaska neovlaštenim osobama koje su nanijele štetu osobama ili imovini u prostoru škole ili na drugome mjestu gdje se održava odgojno-obrazovni rad;</a:t>
            </a:r>
          </a:p>
          <a:p>
            <a:r>
              <a:rPr lang="hr-HR" sz="1800" dirty="0" smtClean="0"/>
              <a:t>namjerno </a:t>
            </a:r>
            <a:r>
              <a:rPr lang="hr-HR" sz="1800" dirty="0"/>
              <a:t>uništavanje imovine nanošenjem veće štete u prostoru </a:t>
            </a:r>
            <a:r>
              <a:rPr lang="hr-HR" sz="1800" dirty="0" smtClean="0"/>
              <a:t>škole;</a:t>
            </a:r>
            <a:endParaRPr lang="hr-HR" sz="1800" dirty="0"/>
          </a:p>
          <a:p>
            <a:r>
              <a:rPr lang="hr-HR" sz="1800" dirty="0" smtClean="0"/>
              <a:t>prikrivanje </a:t>
            </a:r>
            <a:r>
              <a:rPr lang="hr-HR" sz="1800" dirty="0"/>
              <a:t>nasilnih oblika ponašanja;</a:t>
            </a:r>
          </a:p>
          <a:p>
            <a:r>
              <a:rPr lang="hr-HR" sz="1800" dirty="0" smtClean="0"/>
              <a:t>udaranje</a:t>
            </a:r>
            <a:r>
              <a:rPr lang="hr-HR" sz="1800" dirty="0"/>
              <a:t>, sudjelovanje u tučnjavi i druga ponašanja koja mogu ugroziti sigurnost samog učenika ili druge osobe, ali bez težih posljedica;</a:t>
            </a:r>
          </a:p>
          <a:p>
            <a:r>
              <a:rPr lang="hr-HR" sz="1800" dirty="0" smtClean="0"/>
              <a:t>korištenje </a:t>
            </a:r>
            <a:r>
              <a:rPr lang="hr-HR" sz="1800" dirty="0"/>
              <a:t>ili zlouporaba podataka drugog učenika iz pedagoške dokumentacije;</a:t>
            </a:r>
          </a:p>
          <a:p>
            <a:r>
              <a:rPr lang="hr-HR" sz="1800" dirty="0" smtClean="0"/>
              <a:t>klađenje </a:t>
            </a:r>
            <a:r>
              <a:rPr lang="hr-HR" sz="1800" dirty="0"/>
              <a:t>ili kockanje u prostorima </a:t>
            </a:r>
            <a:r>
              <a:rPr lang="hr-HR" sz="1800" dirty="0" smtClean="0"/>
              <a:t>škole; </a:t>
            </a:r>
          </a:p>
          <a:p>
            <a:r>
              <a:rPr lang="hr-HR" sz="1800" dirty="0" smtClean="0"/>
              <a:t>prisvajanje </a:t>
            </a:r>
            <a:r>
              <a:rPr lang="hr-HR" sz="1800" dirty="0"/>
              <a:t>tuđe stvari.</a:t>
            </a:r>
          </a:p>
        </p:txBody>
      </p:sp>
      <p:sp>
        <p:nvSpPr>
          <p:cNvPr id="6" name="Pravokutnik 5"/>
          <p:cNvSpPr/>
          <p:nvPr/>
        </p:nvSpPr>
        <p:spPr>
          <a:xfrm>
            <a:off x="646110" y="5501207"/>
            <a:ext cx="1075699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Zbog </a:t>
            </a:r>
            <a:r>
              <a:rPr lang="hr-HR" u="sng" dirty="0" smtClean="0"/>
              <a:t>težeg neprihvatljivog ponašanja </a:t>
            </a:r>
            <a:r>
              <a:rPr lang="hr-HR" dirty="0" smtClean="0"/>
              <a:t>ili </a:t>
            </a:r>
            <a:r>
              <a:rPr lang="hr-HR" dirty="0"/>
              <a:t>više od </a:t>
            </a:r>
            <a:r>
              <a:rPr lang="hr-HR" dirty="0" smtClean="0"/>
              <a:t>1% </a:t>
            </a:r>
            <a:r>
              <a:rPr lang="hr-HR" dirty="0"/>
              <a:t>nastavnih sati od ukupnoga broja sati u koje je trebao biti uključen tijekom nastavne godine </a:t>
            </a:r>
            <a:r>
              <a:rPr lang="hr-HR" dirty="0" smtClean="0"/>
              <a:t> </a:t>
            </a:r>
            <a:r>
              <a:rPr lang="hr-HR" dirty="0"/>
              <a:t>slijedi </a:t>
            </a:r>
            <a:r>
              <a:rPr lang="hr-HR" sz="2400" b="1" i="1" dirty="0" smtClean="0">
                <a:latin typeface="Verdana" panose="020B0604030504040204" pitchFamily="34" charset="0"/>
              </a:rPr>
              <a:t>pedagoška mjera ukora!</a:t>
            </a:r>
            <a:endParaRPr lang="hr-HR" b="1" i="1" dirty="0" smtClean="0"/>
          </a:p>
          <a:p>
            <a:endParaRPr lang="hr-HR" dirty="0"/>
          </a:p>
        </p:txBody>
      </p:sp>
      <p:sp>
        <p:nvSpPr>
          <p:cNvPr id="7" name="Rezervirano mjesto podnožja 6"/>
          <p:cNvSpPr txBox="1">
            <a:spLocks/>
          </p:cNvSpPr>
          <p:nvPr/>
        </p:nvSpPr>
        <p:spPr>
          <a:xfrm rot="5400000">
            <a:off x="9854209" y="3158062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400" b="1" smtClean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25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Teška neprihvatljiva ponašanja: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0647" y="1380565"/>
            <a:ext cx="11255188" cy="3823447"/>
          </a:xfrm>
        </p:spPr>
        <p:txBody>
          <a:bodyPr>
            <a:normAutofit fontScale="92500" lnSpcReduction="20000"/>
          </a:bodyPr>
          <a:lstStyle/>
          <a:p>
            <a:r>
              <a:rPr lang="hr-HR" sz="1800" dirty="0" smtClean="0"/>
              <a:t>izazivanje </a:t>
            </a:r>
            <a:r>
              <a:rPr lang="hr-HR" sz="1800" dirty="0"/>
              <a:t>i poticanje nasilnog ponašanja (npr. prenošenje netočnih informacija koje su povod za nasilno ponašanje, skandiranje prije ili tijekom nasilnog ponašanja, snimanje događaja koji uključuje nasilno ponašanje i </a:t>
            </a:r>
            <a:r>
              <a:rPr lang="hr-HR" sz="1800" dirty="0" smtClean="0"/>
              <a:t>sl.);</a:t>
            </a:r>
            <a:endParaRPr lang="hr-HR" sz="1800" dirty="0"/>
          </a:p>
          <a:p>
            <a:r>
              <a:rPr lang="hr-HR" sz="1800" dirty="0" smtClean="0"/>
              <a:t>nasilno </a:t>
            </a:r>
            <a:r>
              <a:rPr lang="hr-HR" sz="1800" dirty="0"/>
              <a:t>ponašanje koje nije rezultiralo težim posljedicama;</a:t>
            </a:r>
          </a:p>
          <a:p>
            <a:r>
              <a:rPr lang="hr-HR" sz="1800" dirty="0" smtClean="0"/>
              <a:t>krivotvorenje </a:t>
            </a:r>
            <a:r>
              <a:rPr lang="hr-HR" sz="1800" dirty="0"/>
              <a:t>ispričnica ili ispitnih materijala;</a:t>
            </a:r>
          </a:p>
          <a:p>
            <a:r>
              <a:rPr lang="hr-HR" sz="1800" dirty="0" smtClean="0"/>
              <a:t>neovlašteno </a:t>
            </a:r>
            <a:r>
              <a:rPr lang="hr-HR" sz="1800" dirty="0"/>
              <a:t>korištenje tuđih podataka za pristup elektroničkim bazama podataka škole bez njihove izmjene;</a:t>
            </a:r>
          </a:p>
          <a:p>
            <a:r>
              <a:rPr lang="hr-HR" sz="1800" dirty="0" smtClean="0"/>
              <a:t>krađa </a:t>
            </a:r>
            <a:r>
              <a:rPr lang="hr-HR" sz="1800" dirty="0"/>
              <a:t>tuđe stvari;</a:t>
            </a:r>
          </a:p>
          <a:p>
            <a:r>
              <a:rPr lang="hr-HR" sz="1800" dirty="0" smtClean="0"/>
              <a:t>poticanje </a:t>
            </a:r>
            <a:r>
              <a:rPr lang="hr-HR" sz="1800" dirty="0"/>
              <a:t>grupnoga govora mržnje;</a:t>
            </a:r>
          </a:p>
          <a:p>
            <a:r>
              <a:rPr lang="hr-HR" sz="1800" dirty="0" smtClean="0"/>
              <a:t>uništavanje </a:t>
            </a:r>
            <a:r>
              <a:rPr lang="hr-HR" sz="1800" dirty="0"/>
              <a:t>službene dokumentacije škole;</a:t>
            </a:r>
          </a:p>
          <a:p>
            <a:r>
              <a:rPr lang="hr-HR" sz="1800" dirty="0" smtClean="0"/>
              <a:t>prisila </a:t>
            </a:r>
            <a:r>
              <a:rPr lang="hr-HR" sz="1800" dirty="0"/>
              <a:t>drugog učenika na neprihvatljivo ponašanje ili iznuda drugog učenika (npr. iznuđivanje novca);</a:t>
            </a:r>
          </a:p>
          <a:p>
            <a:r>
              <a:rPr lang="hr-HR" sz="1800" dirty="0" smtClean="0"/>
              <a:t>unošenje </a:t>
            </a:r>
            <a:r>
              <a:rPr lang="hr-HR" sz="1800" dirty="0"/>
              <a:t>oružja i opasnih predmeta u prostor škole ili drugdje gdje se održava odgojno-obrazovni rad.</a:t>
            </a:r>
          </a:p>
        </p:txBody>
      </p:sp>
      <p:sp>
        <p:nvSpPr>
          <p:cNvPr id="6" name="Pravokutnik 5"/>
          <p:cNvSpPr/>
          <p:nvPr/>
        </p:nvSpPr>
        <p:spPr>
          <a:xfrm>
            <a:off x="646110" y="5501207"/>
            <a:ext cx="1075699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Zbog </a:t>
            </a:r>
            <a:r>
              <a:rPr lang="hr-HR" u="sng" dirty="0" smtClean="0"/>
              <a:t>teškog neprihvatljivog ponašanja </a:t>
            </a:r>
            <a:r>
              <a:rPr lang="hr-HR" dirty="0"/>
              <a:t>ili više od </a:t>
            </a:r>
            <a:r>
              <a:rPr lang="hr-HR" dirty="0" smtClean="0"/>
              <a:t>1,5</a:t>
            </a:r>
            <a:r>
              <a:rPr lang="hr-HR" dirty="0"/>
              <a:t>% nastavnih sati od ukupnoga broja sati u koje je trebao biti uključen tijekom nastavne godine </a:t>
            </a:r>
            <a:r>
              <a:rPr lang="hr-HR" dirty="0" smtClean="0"/>
              <a:t> </a:t>
            </a:r>
            <a:r>
              <a:rPr lang="hr-HR" dirty="0"/>
              <a:t>slijedi </a:t>
            </a:r>
            <a:r>
              <a:rPr lang="hr-HR" sz="2400" b="1" i="1" dirty="0" smtClean="0">
                <a:latin typeface="Verdana" panose="020B0604030504040204" pitchFamily="34" charset="0"/>
              </a:rPr>
              <a:t>pedagoška mjera opomene pred isključenje!</a:t>
            </a:r>
            <a:endParaRPr lang="hr-HR" b="1" i="1" dirty="0" smtClean="0"/>
          </a:p>
          <a:p>
            <a:endParaRPr lang="hr-HR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>
          <a:xfrm rot="5400000">
            <a:off x="9854209" y="3158062"/>
            <a:ext cx="3859795" cy="304801"/>
          </a:xfrm>
        </p:spPr>
        <p:txBody>
          <a:bodyPr/>
          <a:lstStyle/>
          <a:p>
            <a:r>
              <a:rPr lang="hr-HR" sz="1400" b="1" dirty="0" smtClean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39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541842" cy="1400530"/>
          </a:xfrm>
        </p:spPr>
        <p:txBody>
          <a:bodyPr/>
          <a:lstStyle/>
          <a:p>
            <a:r>
              <a:rPr lang="hr-HR" dirty="0" smtClean="0"/>
              <a:t>Osobito teška neprihvatljiva ponašanja: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0647" y="1380565"/>
            <a:ext cx="11255188" cy="3823447"/>
          </a:xfrm>
        </p:spPr>
        <p:txBody>
          <a:bodyPr>
            <a:normAutofit/>
          </a:bodyPr>
          <a:lstStyle/>
          <a:p>
            <a:r>
              <a:rPr lang="hr-HR" sz="1800" dirty="0" smtClean="0"/>
              <a:t>krivotvorenje </a:t>
            </a:r>
            <a:r>
              <a:rPr lang="hr-HR" sz="1800" dirty="0"/>
              <a:t>pisane ili elektroničke službene dokumentacije škole;</a:t>
            </a:r>
          </a:p>
          <a:p>
            <a:r>
              <a:rPr lang="hr-HR" sz="1800" dirty="0" smtClean="0"/>
              <a:t>objavljivanje </a:t>
            </a:r>
            <a:r>
              <a:rPr lang="hr-HR" sz="1800" dirty="0"/>
              <a:t>materijala elektroničkim ili drugim putem, a koji za posljedicu imaju povredu ugleda, časti i dostojanstva druge osobe;</a:t>
            </a:r>
          </a:p>
          <a:p>
            <a:r>
              <a:rPr lang="hr-HR" sz="1800" dirty="0" smtClean="0"/>
              <a:t>teška </a:t>
            </a:r>
            <a:r>
              <a:rPr lang="hr-HR" sz="1800" dirty="0"/>
              <a:t>krađa odnosno krađa počinjena na opasan ili drzak način, obijanjem, provaljivanjem ili svladavanjem prepreka da se dođe do stvari;</a:t>
            </a:r>
          </a:p>
          <a:p>
            <a:r>
              <a:rPr lang="hr-HR" sz="1800" dirty="0" smtClean="0"/>
              <a:t>ugrožavanje </a:t>
            </a:r>
            <a:r>
              <a:rPr lang="hr-HR" sz="1800" dirty="0"/>
              <a:t>sigurnosti učenika ili radnika škole korištenjem oružja ili opasnih predmeta u prostoru škole ili na drugome mjestu gdje se održava odgojno-obrazovni rad;</a:t>
            </a:r>
          </a:p>
          <a:p>
            <a:r>
              <a:rPr lang="hr-HR" sz="1800" dirty="0" smtClean="0"/>
              <a:t>nasilno </a:t>
            </a:r>
            <a:r>
              <a:rPr lang="hr-HR" sz="1800" dirty="0"/>
              <a:t>ponašanje koje je rezultiralo teškim emocionalnim ili fizičkim posljedicama za drugu osobu.</a:t>
            </a:r>
          </a:p>
        </p:txBody>
      </p:sp>
      <p:sp>
        <p:nvSpPr>
          <p:cNvPr id="6" name="Pravokutnik 5"/>
          <p:cNvSpPr/>
          <p:nvPr/>
        </p:nvSpPr>
        <p:spPr>
          <a:xfrm>
            <a:off x="646110" y="5501207"/>
            <a:ext cx="1075699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Zbog </a:t>
            </a:r>
            <a:r>
              <a:rPr lang="hr-HR" u="sng" dirty="0" smtClean="0"/>
              <a:t>osobito teškog neprihvatljivog ponašanja </a:t>
            </a:r>
            <a:r>
              <a:rPr lang="hr-HR" dirty="0"/>
              <a:t>ili više od </a:t>
            </a:r>
            <a:r>
              <a:rPr lang="hr-HR" dirty="0" smtClean="0"/>
              <a:t>2% </a:t>
            </a:r>
            <a:r>
              <a:rPr lang="hr-HR" dirty="0"/>
              <a:t>nastavnih sati od ukupnoga broja sati u koje je trebao biti uključen tijekom nastavne godine </a:t>
            </a:r>
            <a:r>
              <a:rPr lang="hr-HR" dirty="0" smtClean="0"/>
              <a:t> </a:t>
            </a:r>
            <a:r>
              <a:rPr lang="hr-HR" dirty="0"/>
              <a:t>slijedi </a:t>
            </a:r>
            <a:r>
              <a:rPr lang="hr-HR" sz="2400" b="1" i="1" dirty="0" smtClean="0">
                <a:latin typeface="Verdana" panose="020B0604030504040204" pitchFamily="34" charset="0"/>
              </a:rPr>
              <a:t>pedagoška mjera isključenja iz škole!</a:t>
            </a:r>
            <a:endParaRPr lang="hr-HR" b="1" i="1" dirty="0" smtClean="0"/>
          </a:p>
          <a:p>
            <a:endParaRPr lang="hr-HR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>
          <a:xfrm rot="5400000">
            <a:off x="9854209" y="3158062"/>
            <a:ext cx="3859795" cy="304801"/>
          </a:xfrm>
        </p:spPr>
        <p:txBody>
          <a:bodyPr/>
          <a:lstStyle/>
          <a:p>
            <a:r>
              <a:rPr lang="hr-HR" sz="1400" b="1" dirty="0" smtClean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52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Neopravdani izostanci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9304712" cy="4272990"/>
          </a:xfrm>
        </p:spPr>
        <p:txBody>
          <a:bodyPr>
            <a:normAutofit fontScale="92500" lnSpcReduction="20000"/>
          </a:bodyPr>
          <a:lstStyle/>
          <a:p>
            <a:r>
              <a:rPr lang="hr-HR" dirty="0"/>
              <a:t>Neopravdanim izostankom smatra se izostanak za koji razredniku nije dostavljena </a:t>
            </a:r>
            <a:r>
              <a:rPr lang="hr-HR" b="1" dirty="0"/>
              <a:t>liječnička ispričnica ili ispričnica nadležne institucije, koju je </a:t>
            </a:r>
            <a:r>
              <a:rPr lang="hr-HR" b="1" u="sng" dirty="0"/>
              <a:t>potpisao i roditelj</a:t>
            </a:r>
            <a:r>
              <a:rPr lang="hr-HR" b="1" dirty="0" smtClean="0"/>
              <a:t>.</a:t>
            </a:r>
            <a:endParaRPr lang="hr-HR" b="1" dirty="0"/>
          </a:p>
          <a:p>
            <a:r>
              <a:rPr lang="hr-HR" dirty="0" smtClean="0"/>
              <a:t>Tijekom </a:t>
            </a:r>
            <a:r>
              <a:rPr lang="hr-HR" dirty="0"/>
              <a:t>školske godine </a:t>
            </a:r>
            <a:r>
              <a:rPr lang="hr-HR" b="1" dirty="0"/>
              <a:t>roditelj može </a:t>
            </a:r>
            <a:r>
              <a:rPr lang="hr-HR" b="1" dirty="0" smtClean="0"/>
              <a:t>osobno ili pisanim putem opravdati izostanak</a:t>
            </a:r>
            <a:r>
              <a:rPr lang="hr-HR" dirty="0" smtClean="0"/>
              <a:t> svog djeteta za koji nije dostavljena ispričnica u trajanju od </a:t>
            </a:r>
            <a:r>
              <a:rPr lang="hr-HR" b="1" u="sng" dirty="0" smtClean="0"/>
              <a:t>najviše tri radna dana, koji ne mogu biti uzastopni</a:t>
            </a:r>
            <a:r>
              <a:rPr lang="hr-HR" dirty="0" smtClean="0"/>
              <a:t>.</a:t>
            </a:r>
          </a:p>
          <a:p>
            <a:r>
              <a:rPr lang="hr-HR" dirty="0" smtClean="0"/>
              <a:t>Načini </a:t>
            </a:r>
            <a:r>
              <a:rPr lang="hr-HR" b="1" dirty="0" smtClean="0"/>
              <a:t>opravdavanja izostanaka učenika, rokovi za dostavu ispričnica</a:t>
            </a:r>
            <a:r>
              <a:rPr lang="hr-HR" dirty="0" smtClean="0"/>
              <a:t>, kao i primjereni rok javljanja o razlogu izostanka uređuju se </a:t>
            </a:r>
            <a:r>
              <a:rPr lang="hr-HR" b="1" dirty="0" smtClean="0"/>
              <a:t>statutom škole</a:t>
            </a:r>
            <a:r>
              <a:rPr lang="hr-HR" dirty="0" smtClean="0"/>
              <a:t>.</a:t>
            </a:r>
          </a:p>
          <a:p>
            <a:endParaRPr lang="hr-HR" dirty="0" smtClean="0"/>
          </a:p>
          <a:p>
            <a:r>
              <a:rPr lang="hr-HR" b="1" dirty="0"/>
              <a:t>Neopravdanim izostankom </a:t>
            </a:r>
            <a:r>
              <a:rPr lang="hr-HR" b="1" dirty="0" smtClean="0"/>
              <a:t>NE </a:t>
            </a:r>
            <a:r>
              <a:rPr lang="hr-HR" b="1" dirty="0"/>
              <a:t>smatra se </a:t>
            </a:r>
            <a:r>
              <a:rPr lang="hr-HR" dirty="0"/>
              <a:t>izostanak s nastave za koji je </a:t>
            </a:r>
            <a:r>
              <a:rPr lang="hr-HR" b="1" u="sng" dirty="0"/>
              <a:t>roditelj unaprijed tražio i dobio odobrenje</a:t>
            </a:r>
            <a:r>
              <a:rPr lang="hr-HR" dirty="0"/>
              <a:t> i to:</a:t>
            </a:r>
          </a:p>
          <a:p>
            <a:r>
              <a:rPr lang="hr-HR" dirty="0"/>
              <a:t>– u </a:t>
            </a:r>
            <a:r>
              <a:rPr lang="hr-HR" b="1" dirty="0"/>
              <a:t>hitnim slučajevima usmeno od učitelja/nastavnika za izostanak s njegova sata</a:t>
            </a:r>
            <a:r>
              <a:rPr lang="hr-HR" dirty="0"/>
              <a:t>;</a:t>
            </a:r>
          </a:p>
          <a:p>
            <a:r>
              <a:rPr lang="hr-HR" dirty="0"/>
              <a:t>– </a:t>
            </a:r>
            <a:r>
              <a:rPr lang="hr-HR" b="1" dirty="0" smtClean="0"/>
              <a:t>pisano:</a:t>
            </a:r>
            <a:r>
              <a:rPr lang="hr-HR" dirty="0" smtClean="0"/>
              <a:t> 	- od </a:t>
            </a:r>
            <a:r>
              <a:rPr lang="hr-HR" u="sng" dirty="0" smtClean="0"/>
              <a:t>razrednika</a:t>
            </a:r>
            <a:r>
              <a:rPr lang="hr-HR" dirty="0" smtClean="0"/>
              <a:t> za </a:t>
            </a:r>
            <a:r>
              <a:rPr lang="hr-HR" b="1" dirty="0"/>
              <a:t>izostanak do 3 radna dana</a:t>
            </a:r>
            <a:r>
              <a:rPr lang="hr-HR" dirty="0"/>
              <a:t>, </a:t>
            </a:r>
            <a:endParaRPr lang="hr-HR" dirty="0" smtClean="0"/>
          </a:p>
          <a:p>
            <a:pPr lvl="3">
              <a:buFontTx/>
              <a:buChar char="-"/>
            </a:pPr>
            <a:r>
              <a:rPr lang="hr-HR" sz="1800" u="sng" dirty="0" smtClean="0"/>
              <a:t>ravnatelja</a:t>
            </a:r>
            <a:r>
              <a:rPr lang="hr-HR" sz="1800" dirty="0" smtClean="0"/>
              <a:t> za </a:t>
            </a:r>
            <a:r>
              <a:rPr lang="hr-HR" sz="1800" dirty="0"/>
              <a:t>izostanak </a:t>
            </a:r>
            <a:r>
              <a:rPr lang="hr-HR" sz="1800" b="1" dirty="0"/>
              <a:t>do 7 radnih dana </a:t>
            </a:r>
            <a:r>
              <a:rPr lang="hr-HR" sz="1800" dirty="0"/>
              <a:t>i </a:t>
            </a:r>
            <a:endParaRPr lang="hr-HR" sz="1800" dirty="0" smtClean="0"/>
          </a:p>
          <a:p>
            <a:pPr lvl="3">
              <a:buFontTx/>
              <a:buChar char="-"/>
            </a:pPr>
            <a:r>
              <a:rPr lang="hr-HR" sz="1800" u="sng" dirty="0" smtClean="0"/>
              <a:t>nastavničkog</a:t>
            </a:r>
            <a:r>
              <a:rPr lang="hr-HR" sz="1800" dirty="0" smtClean="0"/>
              <a:t> </a:t>
            </a:r>
            <a:r>
              <a:rPr lang="hr-HR" sz="1800" u="sng" dirty="0"/>
              <a:t>vijeća</a:t>
            </a:r>
            <a:r>
              <a:rPr lang="hr-HR" sz="1800" dirty="0"/>
              <a:t> za izostanak </a:t>
            </a:r>
            <a:r>
              <a:rPr lang="hr-HR" sz="1800" b="1" dirty="0"/>
              <a:t>do 15 radnih dana</a:t>
            </a:r>
            <a:r>
              <a:rPr lang="hr-HR" sz="1800" dirty="0" smtClean="0"/>
              <a:t>.</a:t>
            </a:r>
            <a:endParaRPr lang="hr-HR" sz="1800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>
          <a:xfrm rot="5400000">
            <a:off x="9854209" y="3158062"/>
            <a:ext cx="3859795" cy="304801"/>
          </a:xfrm>
        </p:spPr>
        <p:txBody>
          <a:bodyPr/>
          <a:lstStyle/>
          <a:p>
            <a:r>
              <a:rPr lang="hr-HR" sz="1400" b="1" dirty="0" smtClean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05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0"/>
            <a:duotone>
              <a:schemeClr val="bg2">
                <a:shade val="42000"/>
                <a:hueMod val="42000"/>
                <a:satMod val="124000"/>
                <a:lumMod val="62000"/>
              </a:schemeClr>
              <a:schemeClr val="bg2">
                <a:tint val="96000"/>
                <a:satMod val="13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340" y="218115"/>
            <a:ext cx="11014744" cy="6459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3574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 Red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AE901BC-D190-49E6-8B33-2F32A0F2BF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1212</Words>
  <Application>Microsoft Office PowerPoint</Application>
  <PresentationFormat>Široki zaslon</PresentationFormat>
  <Paragraphs>92</Paragraphs>
  <Slides>14</Slides>
  <Notes>2</Notes>
  <HiddenSlides>0</HiddenSlides>
  <MMClips>0</MMClips>
  <ScaleCrop>false</ScaleCrop>
  <HeadingPairs>
    <vt:vector size="8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Verdana</vt:lpstr>
      <vt:lpstr>Wingdings 3</vt:lpstr>
      <vt:lpstr>Ion</vt:lpstr>
      <vt:lpstr>Dokument</vt:lpstr>
      <vt:lpstr>Pravilnik o kriterijima za izricanje pedagoških mjera</vt:lpstr>
      <vt:lpstr>Svrha pedagoške mjere</vt:lpstr>
      <vt:lpstr>Pedagoške mjere u srednjoj školi</vt:lpstr>
      <vt:lpstr>Lakša neprihvatljiva ponašanja:</vt:lpstr>
      <vt:lpstr>Teža neprihvatljiva ponašanja:</vt:lpstr>
      <vt:lpstr>Teška neprihvatljiva ponašanja:</vt:lpstr>
      <vt:lpstr>Osobito teška neprihvatljiva ponašanja:</vt:lpstr>
      <vt:lpstr>Neopravdani izostanci</vt:lpstr>
      <vt:lpstr>PowerPointova prezentacija</vt:lpstr>
      <vt:lpstr>PowerPointova prezentacija</vt:lpstr>
      <vt:lpstr>PowerPointova prezentacija</vt:lpstr>
      <vt:lpstr>Izricanje pedagoške mjere</vt:lpstr>
      <vt:lpstr>Izricanje pedagoške mjere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2015-09-06T13:09:54Z</dcterms:created>
  <dcterms:modified xsi:type="dcterms:W3CDTF">2015-09-14T15:25:21Z</dcterms:modified>
  <cp:contentStatus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TC030395169991</vt:lpwstr>
  </property>
</Properties>
</file>